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63" r:id="rId2"/>
    <p:sldId id="356" r:id="rId3"/>
    <p:sldId id="362" r:id="rId4"/>
    <p:sldId id="357" r:id="rId5"/>
    <p:sldId id="360" r:id="rId6"/>
    <p:sldId id="359" r:id="rId7"/>
    <p:sldId id="366" r:id="rId8"/>
    <p:sldId id="341" r:id="rId9"/>
    <p:sldId id="342" r:id="rId10"/>
    <p:sldId id="376" r:id="rId11"/>
    <p:sldId id="367" r:id="rId12"/>
    <p:sldId id="368" r:id="rId13"/>
    <p:sldId id="369" r:id="rId14"/>
    <p:sldId id="370" r:id="rId15"/>
    <p:sldId id="361" r:id="rId16"/>
    <p:sldId id="372" r:id="rId17"/>
    <p:sldId id="373" r:id="rId18"/>
    <p:sldId id="374" r:id="rId19"/>
    <p:sldId id="28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9" autoAdjust="0"/>
  </p:normalViewPr>
  <p:slideViewPr>
    <p:cSldViewPr>
      <p:cViewPr varScale="1">
        <p:scale>
          <a:sx n="77" d="100"/>
          <a:sy n="77" d="100"/>
        </p:scale>
        <p:origin x="81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68789-FC5C-4082-8523-A1B979091B74}" type="datetimeFigureOut">
              <a:rPr lang="vi-VN" smtClean="0"/>
              <a:t>22/03/2022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49BD5-3D7E-4391-A701-D5373A8B4F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645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CAD8-84D6-4FDB-8F5B-ED0E38118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5BDDE-5528-4380-B3FA-FE1129EC9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B3BDC-DD41-48EE-952D-BBB98BC0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C57DB-E0C3-4CB8-B66A-6C8B7604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9BD7-3781-401F-8278-4131D485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953C-46D9-4C64-9517-6C97C11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8F94E-28C8-4295-867E-E0B91C297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45F39-870C-4105-BF13-FA55E187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E0D75-463E-4363-92DC-6074B59F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DEF9-3ACC-4B26-B242-4C2A71BF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8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A834A-B71F-4A61-9CF4-120D408B8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14F98-F34F-4C1E-B6DA-EA68D379C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3B648-0E13-4F9D-B7FD-DD935806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0A045-7C92-4615-BAB9-1B5CF10E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94E01-AA22-466A-84B7-17266471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3065-0ACE-469B-8720-45D3E512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CDDE-8645-423B-9DE1-DF18FA7D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CA143-23DA-4B2C-8518-20B26418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72579-AECB-4F2F-8F8D-E17EA2B8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797-680A-4902-AF74-1EBD965C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2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F466-B9A4-413D-B3D0-10571C8E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71875-39DB-4D3F-8A32-89668D43E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C407-7705-4A28-BFA7-719F6016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26E82-64FF-4735-AA13-29121594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76C0-61E1-496D-9C7B-1D1FC7D7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A15F-3FBA-4049-9BDA-B74DFD4E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F110F-57CB-439E-A398-61CE1C9CC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AF851-6E02-4263-B835-8E9C8FB35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524E2-C7D7-4151-BAF0-8C46F5F7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4C16D-A9F6-4043-B761-4C2066A6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1A573-393E-48C9-B714-09962ED5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0C59-0603-44C8-8123-9FF03240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972C3-B439-4DBF-A9CF-78DB6E44C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39F54-8CF7-4E1C-84FF-7E17695D7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5E5A3-C919-4638-9448-3AFFEDD56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B7DB2-AA7B-4D6E-A792-3CD4FE997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E1D60-9D61-4878-9652-F8CBFBDB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A4504-D505-4087-8C5B-EDB3B9E4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4984F-13D2-4B0D-8FEF-465DC94D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4D18-DD31-482D-ABFB-B0E7C55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39BE3-8C0E-46BA-B633-A3EE27AC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74A66-7B83-4381-86A1-81CB1676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2885B-15BE-49CB-ABA2-E2C8E98A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9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CD065-9FC2-4D6D-A2F5-D0FE3EF8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9BC6A-465C-4FF2-B047-8A65E71C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A1C3A-80AC-42CF-A4ED-A084047C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8D72-9BE7-4ECC-AB56-7D8C68F1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9CA97-BC91-4905-830F-5A8073381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32995-E844-4B5B-8982-70ECFC36E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50492-33BB-4DCD-B0B4-E83C59AC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93E24-EFDF-44F7-8035-5059AD65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7AB3A-E9CB-44BD-9BA2-69527CEA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58F1-01B5-46DF-B14F-AA48EAD3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4B278-8C0A-446C-8AEC-5ED31944B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FE6D7-FE49-43D3-9403-A2CCA565E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A80F-627A-4935-95D1-24435DD3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FED9A-3F7E-4527-B2F6-38DA2354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E0285-F460-449C-A130-00A91B28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C40B0-366E-4120-8939-2ACC5BD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7F89F-2CC2-4E6B-8FD7-D9F88546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B0AFE-A180-476A-BECC-9C77C7D33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0313-E7D2-4D25-83F2-4797F3987C01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BD25-C5FE-46CC-8EFC-26A47384C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2317-CF5D-406C-9E29-D2781B813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FA62-84D1-4B6A-B337-9E790D63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" Target="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321" y="24112"/>
            <a:ext cx="10969372" cy="6805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8640"/>
            <a:ext cx="979308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u="sng" dirty="0" err="1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Bài</a:t>
            </a:r>
            <a:r>
              <a:rPr lang="en-US" sz="7200" b="1" u="sng" dirty="0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18:</a:t>
            </a:r>
          </a:p>
          <a:p>
            <a:pPr algn="ctr"/>
            <a:r>
              <a:rPr lang="en-US" sz="7200" b="1" dirty="0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VÍ DỤ VỀ CÁCH VIẾT VÀ SỬ DỤNG </a:t>
            </a:r>
          </a:p>
          <a:p>
            <a:pPr algn="ctr"/>
            <a:r>
              <a:rPr lang="en-US" sz="7200" b="1" dirty="0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CHƯƠNG TRÌNH CON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(</a:t>
            </a:r>
            <a:r>
              <a:rPr lang="en-US" sz="7200" b="1" cap="none" spc="0" dirty="0" err="1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tt</a:t>
            </a:r>
            <a:r>
              <a:rPr lang="en-US" sz="7200" b="1" cap="none" spc="0" dirty="0">
                <a:ln w="38100">
                  <a:solidFill>
                    <a:schemeClr val="accent5"/>
                  </a:solidFill>
                  <a:prstDash val="solid"/>
                </a:ln>
                <a:pattFill prst="wd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77" y="3700699"/>
            <a:ext cx="3494923" cy="31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951984" y="134478"/>
            <a:ext cx="6240016" cy="7651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tìm số nhỏ nhất trong 3 số</a:t>
            </a:r>
            <a:endParaRPr lang="af-ZA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9336" y="116632"/>
            <a:ext cx="5976664" cy="6685210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float Min(float x, float y)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float min;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if (x&lt;y) min=x; else min=y;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return min;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float a, b, c,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&gt;&gt;a&gt;&gt;b&gt;&gt;c;</a:t>
            </a:r>
          </a:p>
          <a:p>
            <a:pPr lvl="2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Min(Min(a, b),c);</a:t>
            </a:r>
          </a:p>
          <a:p>
            <a:pPr lvl="2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&lt;&lt;"So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la: "&lt;&lt;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400" y="1268760"/>
            <a:ext cx="4968552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87488" y="5661248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0" y="2463007"/>
            <a:ext cx="115212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353044" y="1772816"/>
            <a:ext cx="4746455" cy="14703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2800" dirty="0" err="1">
                <a:solidFill>
                  <a:schemeClr val="tx1"/>
                </a:solidFill>
              </a:rPr>
              <a:t>Chương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trình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này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lvl="1"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4511824" y="5589240"/>
            <a:ext cx="2736304" cy="193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248128" y="4941168"/>
            <a:ext cx="4851371" cy="12961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gọi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hàm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6200" y="5608575"/>
            <a:ext cx="3888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= Min(Min(a, b),c);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72264" y="2636912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2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7368" y="359569"/>
            <a:ext cx="3816424" cy="7651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  <a:endParaRPr lang="af-ZA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43541" y="350647"/>
            <a:ext cx="6240016" cy="7651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af-ZA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/>
          <a:stretch/>
        </p:blipFill>
        <p:spPr bwMode="auto">
          <a:xfrm>
            <a:off x="77461" y="1442565"/>
            <a:ext cx="6480720" cy="540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33" y="1468340"/>
            <a:ext cx="8216835" cy="4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23392" y="332656"/>
            <a:ext cx="110892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af-ZA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af-ZA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f-ZA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chương trình nhập vào 2 số nguyên. Sau đó hoán đổi giá trị của chúng cho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56816"/>
              </p:ext>
            </p:extLst>
          </p:nvPr>
        </p:nvGraphicFramePr>
        <p:xfrm>
          <a:off x="1436988" y="3861048"/>
          <a:ext cx="7395316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9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05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5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7 4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7408" y="1772816"/>
            <a:ext cx="11161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Input</a:t>
            </a:r>
            <a:r>
              <a:rPr lang="en-US" altLang="zh-CN" sz="28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 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b, 2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Output</a:t>
            </a:r>
            <a:r>
              <a:rPr lang="en-US" altLang="zh-CN" sz="28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 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hoán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lang="en-US" altLang="zh-CN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u="sng" dirty="0" err="1">
                <a:latin typeface="Times New Roman" panose="02020603050405020304" pitchFamily="18" charset="0"/>
                <a:ea typeface="Helvetica"/>
                <a:cs typeface="Times New Roman" panose="02020603050405020304" pitchFamily="18" charset="0"/>
              </a:rPr>
              <a:t>Ví</a:t>
            </a:r>
            <a:r>
              <a:rPr lang="en-US" altLang="zh-CN" sz="2800" b="1" u="sng" dirty="0">
                <a:latin typeface="Times New Roman" panose="02020603050405020304" pitchFamily="18" charset="0"/>
                <a:ea typeface="Helvetica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 err="1">
                <a:latin typeface="Times New Roman" panose="02020603050405020304" pitchFamily="18" charset="0"/>
                <a:ea typeface="Helvetica"/>
                <a:cs typeface="Times New Roman" panose="02020603050405020304" pitchFamily="18" charset="0"/>
              </a:rPr>
              <a:t>dụ</a:t>
            </a:r>
            <a:r>
              <a:rPr lang="en-US" altLang="zh-CN" sz="2800" b="1" u="sng" dirty="0">
                <a:latin typeface="Times New Roman" panose="02020603050405020304" pitchFamily="18" charset="0"/>
                <a:ea typeface="Helvetica"/>
                <a:cs typeface="Times New Roman" panose="02020603050405020304" pitchFamily="18" charset="0"/>
              </a:rPr>
              <a:t>: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54" y="3883868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9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487488" y="1137859"/>
            <a:ext cx="1944216" cy="2232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192344" y="1022108"/>
            <a:ext cx="2088232" cy="2376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0" dirty="0"/>
          </a:p>
        </p:txBody>
      </p:sp>
      <p:sp>
        <p:nvSpPr>
          <p:cNvPr id="15" name="Oval 14"/>
          <p:cNvSpPr/>
          <p:nvPr/>
        </p:nvSpPr>
        <p:spPr>
          <a:xfrm>
            <a:off x="1469635" y="1065851"/>
            <a:ext cx="1948385" cy="237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0" dirty="0"/>
          </a:p>
        </p:txBody>
      </p:sp>
      <p:sp>
        <p:nvSpPr>
          <p:cNvPr id="16" name="Oval 15"/>
          <p:cNvSpPr/>
          <p:nvPr/>
        </p:nvSpPr>
        <p:spPr>
          <a:xfrm>
            <a:off x="5231904" y="3439040"/>
            <a:ext cx="2088232" cy="2534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0" dirty="0"/>
          </a:p>
        </p:txBody>
      </p:sp>
      <p:sp>
        <p:nvSpPr>
          <p:cNvPr id="17" name="Oval 16"/>
          <p:cNvSpPr/>
          <p:nvPr/>
        </p:nvSpPr>
        <p:spPr>
          <a:xfrm>
            <a:off x="1487488" y="1137859"/>
            <a:ext cx="1944216" cy="2232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9181879" y="993843"/>
            <a:ext cx="2088232" cy="2376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7</a:t>
            </a:r>
          </a:p>
        </p:txBody>
      </p:sp>
      <p:sp>
        <p:nvSpPr>
          <p:cNvPr id="19" name="Oval 18"/>
          <p:cNvSpPr/>
          <p:nvPr/>
        </p:nvSpPr>
        <p:spPr>
          <a:xfrm>
            <a:off x="5362335" y="3439040"/>
            <a:ext cx="2160240" cy="2534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5327841" y="3398372"/>
            <a:ext cx="2194734" cy="2664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192344" y="993843"/>
            <a:ext cx="1964288" cy="2376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1624" y="1166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PHỎNG CHƯƠNG TRÌNH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1595" y="3518014"/>
            <a:ext cx="3000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84432" y="3487947"/>
            <a:ext cx="3000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47928" y="5973977"/>
            <a:ext cx="3000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temp</a:t>
            </a:r>
          </a:p>
        </p:txBody>
      </p:sp>
    </p:spTree>
    <p:extLst>
      <p:ext uri="{BB962C8B-B14F-4D97-AF65-F5344CB8AC3E}">
        <p14:creationId xmlns:p14="http://schemas.microsoft.com/office/powerpoint/2010/main" val="19518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2222 L 0.33268 0.369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6354E-6 -2.22222E-6 L -0.63253 -0.01157 " pathEditMode="relative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2178E-7 4.81481E-6 L 0.31666 -0.3967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6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336" y="116632"/>
            <a:ext cx="5832648" cy="6685210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HoanVi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2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temp = a;</a:t>
            </a:r>
          </a:p>
          <a:p>
            <a:pPr lvl="2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= b;</a:t>
            </a:r>
          </a:p>
          <a:p>
            <a:pPr lvl="2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= temp;</a:t>
            </a:r>
          </a:p>
          <a:p>
            <a:pPr lvl="2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&lt;&lt; a &lt;&lt;" "&lt;&lt; b;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2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x, y;</a:t>
            </a:r>
          </a:p>
          <a:p>
            <a:pPr lvl="2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&gt;&gt; x &gt;&gt; y;</a:t>
            </a:r>
          </a:p>
          <a:p>
            <a:pPr lvl="2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HoanVi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(x, y);</a:t>
            </a:r>
          </a:p>
          <a:p>
            <a:pPr lvl="2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return 0;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416" y="1052736"/>
            <a:ext cx="4104456" cy="2808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636912"/>
            <a:ext cx="7341499" cy="359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72064" y="1049206"/>
            <a:ext cx="6240016" cy="7651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lang="af-ZA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7956" y="835848"/>
            <a:ext cx="6642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Hoạt</a:t>
            </a:r>
            <a:r>
              <a:rPr lang="en-US" alt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 </a:t>
            </a:r>
            <a:r>
              <a:rPr lang="en-US" alt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động</a:t>
            </a:r>
            <a:r>
              <a:rPr lang="en-US" alt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 </a:t>
            </a:r>
            <a:r>
              <a:rPr lang="en-US" alt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nhóm</a:t>
            </a:r>
            <a:endParaRPr lang="en-US" altLang="en-US" sz="7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lt"/>
            </a:endParaRPr>
          </a:p>
        </p:txBody>
      </p:sp>
      <p:pic>
        <p:nvPicPr>
          <p:cNvPr id="20" name="Picture 23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735154"/>
            <a:ext cx="3857828" cy="12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0" y="457200"/>
            <a:ext cx="12192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8322" y="2276872"/>
            <a:ext cx="57582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7030A0"/>
                </a:solidFill>
              </a:rPr>
              <a:t>3 </a:t>
            </a:r>
            <a:r>
              <a:rPr lang="en-US" sz="3200" b="1" dirty="0" err="1">
                <a:solidFill>
                  <a:srgbClr val="7030A0"/>
                </a:solidFill>
              </a:rPr>
              <a:t>nhóm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lên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bảng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bốc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thăm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bài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làm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nhóm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</a:rPr>
              <a:t>Mỗi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nhóm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thực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hiện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trong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vòng</a:t>
            </a:r>
            <a:r>
              <a:rPr lang="en-US" sz="3200" b="1" dirty="0">
                <a:solidFill>
                  <a:srgbClr val="7030A0"/>
                </a:solidFill>
              </a:rPr>
              <a:t> 3 </a:t>
            </a:r>
            <a:r>
              <a:rPr lang="en-US" sz="3200" b="1" dirty="0" err="1">
                <a:solidFill>
                  <a:srgbClr val="7030A0"/>
                </a:solidFill>
              </a:rPr>
              <a:t>phút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</a:rPr>
              <a:t>Đem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sản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phẩm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lên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bảng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bày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đối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chiếu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kết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quả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</a:rPr>
              <a:t>Các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nhóm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còn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lại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theo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dõi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xét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07" y="1952207"/>
            <a:ext cx="7057623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336" y="116632"/>
            <a:ext cx="6768752" cy="6685210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endParaRPr lang="en-US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KT_AmDuong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a)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if (a&gt;0) 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&lt;&lt;a&lt;&lt;" la so 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duong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else 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&lt;&lt;a&lt;&lt;" la so am";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&gt;&gt;x;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KT_AmDuong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(x);</a:t>
            </a:r>
          </a:p>
          <a:p>
            <a:pPr lvl="2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return 0;	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7196182" y="476672"/>
            <a:ext cx="4513784" cy="2606810"/>
            <a:chOff x="1295400" y="304800"/>
            <a:chExt cx="7543800" cy="1172845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1295400" y="304800"/>
              <a:ext cx="7543800" cy="1118238"/>
            </a:xfrm>
            <a:prstGeom prst="round2DiagRect">
              <a:avLst>
                <a:gd name="adj1" fmla="val 16667"/>
                <a:gd name="adj2" fmla="val 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5602" y="466788"/>
              <a:ext cx="7239000" cy="1010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u="sng" dirty="0" err="1"/>
                <a:t>Bài</a:t>
              </a:r>
              <a:r>
                <a:rPr lang="en-US" sz="2800" b="1" i="1" u="sng" dirty="0"/>
                <a:t> 1:</a:t>
              </a:r>
              <a:r>
                <a:rPr lang="en-US" sz="2800" b="1" i="1" dirty="0"/>
                <a:t> </a:t>
              </a:r>
              <a:r>
                <a:rPr lang="en-US" sz="2800" i="1" dirty="0" err="1"/>
                <a:t>Viết</a:t>
              </a:r>
              <a:r>
                <a:rPr lang="en-US" sz="2800" i="1" dirty="0"/>
                <a:t> </a:t>
              </a:r>
              <a:r>
                <a:rPr lang="en-US" sz="2800" i="1" dirty="0" err="1"/>
                <a:t>chương</a:t>
              </a:r>
              <a:r>
                <a:rPr lang="en-US" sz="2800" i="1" dirty="0"/>
                <a:t> </a:t>
              </a:r>
              <a:r>
                <a:rPr lang="en-US" sz="2800" i="1" dirty="0" err="1"/>
                <a:t>trình</a:t>
              </a:r>
              <a:r>
                <a:rPr lang="en-US" sz="2800" i="1" dirty="0"/>
                <a:t> </a:t>
              </a:r>
              <a:r>
                <a:rPr lang="en-US" sz="2800" i="1" dirty="0" err="1"/>
                <a:t>nhập</a:t>
              </a:r>
              <a:r>
                <a:rPr lang="en-US" sz="2800" i="1" dirty="0"/>
                <a:t> </a:t>
              </a:r>
              <a:r>
                <a:rPr lang="en-US" sz="2800" i="1" dirty="0" err="1"/>
                <a:t>vào</a:t>
              </a:r>
              <a:r>
                <a:rPr lang="en-US" sz="2800" i="1" dirty="0"/>
                <a:t> 1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nguyên</a:t>
              </a:r>
              <a:r>
                <a:rPr lang="en-US" sz="2800" i="1" dirty="0"/>
                <a:t>. </a:t>
              </a:r>
              <a:r>
                <a:rPr lang="en-US" sz="2800" i="1" dirty="0" err="1"/>
                <a:t>Kiểm</a:t>
              </a:r>
              <a:r>
                <a:rPr lang="en-US" sz="2800" i="1" dirty="0"/>
                <a:t> </a:t>
              </a:r>
              <a:r>
                <a:rPr lang="en-US" sz="2800" i="1" dirty="0" err="1"/>
                <a:t>tra</a:t>
              </a:r>
              <a:r>
                <a:rPr lang="en-US" sz="2800" i="1" dirty="0"/>
                <a:t>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nguyên</a:t>
              </a:r>
              <a:r>
                <a:rPr lang="en-US" sz="2800" i="1" dirty="0"/>
                <a:t> </a:t>
              </a:r>
              <a:r>
                <a:rPr lang="en-US" sz="2800" i="1" dirty="0" err="1"/>
                <a:t>đó</a:t>
              </a:r>
              <a:r>
                <a:rPr lang="en-US" sz="2800" i="1" dirty="0"/>
                <a:t> </a:t>
              </a:r>
              <a:r>
                <a:rPr lang="en-US" sz="2800" i="1" dirty="0" err="1"/>
                <a:t>là</a:t>
              </a:r>
              <a:r>
                <a:rPr lang="en-US" sz="2800" i="1" dirty="0"/>
                <a:t>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dương</a:t>
              </a:r>
              <a:r>
                <a:rPr lang="en-US" sz="2800" i="1" dirty="0"/>
                <a:t> hay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âm</a:t>
              </a:r>
              <a:r>
                <a:rPr lang="en-US" sz="2800" i="1" dirty="0"/>
                <a:t>.</a:t>
              </a:r>
              <a:endParaRPr lang="en-US" sz="2800" dirty="0"/>
            </a:p>
            <a:p>
              <a:pPr algn="just"/>
              <a:endParaRPr lang="en-US" sz="2800" dirty="0"/>
            </a:p>
          </p:txBody>
        </p:sp>
      </p:grpSp>
      <p:pic>
        <p:nvPicPr>
          <p:cNvPr id="6" name="Picture 40" descr="3D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6480" y="5572125"/>
            <a:ext cx="1930400" cy="12858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90" y="3284984"/>
            <a:ext cx="6543841" cy="293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336" y="116632"/>
            <a:ext cx="6768752" cy="6685210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Tong_BinhPhuong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y)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 = x*x + y*y;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return s;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b,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&gt;&gt;a&gt;&gt;b;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Tong_BinhPhuong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(a, b);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&lt;&lt;"Tong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phuong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"&lt;&lt;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return 0;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7176120" y="548680"/>
            <a:ext cx="4513784" cy="2485438"/>
            <a:chOff x="1295400" y="304800"/>
            <a:chExt cx="7543800" cy="1118238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1295400" y="304800"/>
              <a:ext cx="7543800" cy="1118238"/>
            </a:xfrm>
            <a:prstGeom prst="round2DiagRect">
              <a:avLst>
                <a:gd name="adj1" fmla="val 16667"/>
                <a:gd name="adj2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5602" y="466788"/>
              <a:ext cx="7239000" cy="81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u="sng" dirty="0" err="1"/>
                <a:t>Bài</a:t>
              </a:r>
              <a:r>
                <a:rPr lang="en-US" sz="2800" b="1" i="1" u="sng" dirty="0"/>
                <a:t> 2:</a:t>
              </a:r>
              <a:r>
                <a:rPr lang="en-US" sz="2800" i="1" dirty="0"/>
                <a:t> </a:t>
              </a:r>
              <a:r>
                <a:rPr lang="en-US" sz="2800" i="1" dirty="0" err="1"/>
                <a:t>Viết</a:t>
              </a:r>
              <a:r>
                <a:rPr lang="en-US" sz="2800" i="1" dirty="0"/>
                <a:t> </a:t>
              </a:r>
              <a:r>
                <a:rPr lang="en-US" sz="2800" i="1" dirty="0" err="1"/>
                <a:t>chương</a:t>
              </a:r>
              <a:r>
                <a:rPr lang="en-US" sz="2800" i="1" dirty="0"/>
                <a:t> </a:t>
              </a:r>
              <a:r>
                <a:rPr lang="en-US" sz="2800" i="1" dirty="0" err="1"/>
                <a:t>trình</a:t>
              </a:r>
              <a:r>
                <a:rPr lang="en-US" sz="2800" i="1" dirty="0"/>
                <a:t> </a:t>
              </a:r>
              <a:r>
                <a:rPr lang="en-US" sz="2800" i="1" dirty="0" err="1"/>
                <a:t>nhập</a:t>
              </a:r>
              <a:r>
                <a:rPr lang="en-US" sz="2800" i="1" dirty="0"/>
                <a:t> </a:t>
              </a:r>
              <a:r>
                <a:rPr lang="en-US" sz="2800" i="1" dirty="0" err="1"/>
                <a:t>vào</a:t>
              </a:r>
              <a:r>
                <a:rPr lang="en-US" sz="2800" i="1" dirty="0"/>
                <a:t> 2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nguyên</a:t>
              </a:r>
              <a:r>
                <a:rPr lang="en-US" sz="2800" i="1" dirty="0"/>
                <a:t>. </a:t>
              </a:r>
              <a:r>
                <a:rPr lang="en-US" sz="2800" i="1" dirty="0" err="1"/>
                <a:t>Tính</a:t>
              </a:r>
              <a:r>
                <a:rPr lang="en-US" sz="2800" i="1" dirty="0"/>
                <a:t> </a:t>
              </a:r>
              <a:r>
                <a:rPr lang="en-US" sz="2800" i="1" dirty="0" err="1"/>
                <a:t>tổng</a:t>
              </a:r>
              <a:r>
                <a:rPr lang="en-US" sz="2800" i="1" dirty="0"/>
                <a:t> </a:t>
              </a:r>
              <a:r>
                <a:rPr lang="en-US" sz="2800" i="1" dirty="0" err="1"/>
                <a:t>bình</a:t>
              </a:r>
              <a:r>
                <a:rPr lang="en-US" sz="2800" i="1" dirty="0"/>
                <a:t> </a:t>
              </a:r>
              <a:r>
                <a:rPr lang="en-US" sz="2800" i="1" dirty="0" err="1"/>
                <a:t>phương</a:t>
              </a:r>
              <a:r>
                <a:rPr lang="en-US" sz="2800" i="1" dirty="0"/>
                <a:t> </a:t>
              </a:r>
              <a:r>
                <a:rPr lang="en-US" sz="2800" i="1" dirty="0" err="1"/>
                <a:t>của</a:t>
              </a:r>
              <a:r>
                <a:rPr lang="en-US" sz="2800" i="1" dirty="0"/>
                <a:t> 2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nguyên</a:t>
              </a:r>
              <a:r>
                <a:rPr lang="en-US" sz="2800" i="1" dirty="0"/>
                <a:t> </a:t>
              </a:r>
              <a:r>
                <a:rPr lang="en-US" sz="2800" i="1" dirty="0" err="1"/>
                <a:t>đó</a:t>
              </a:r>
              <a:r>
                <a:rPr lang="en-US" sz="2800" i="1" dirty="0"/>
                <a:t>.</a:t>
              </a:r>
              <a:endParaRPr lang="en-US" sz="2800" dirty="0"/>
            </a:p>
          </p:txBody>
        </p:sp>
      </p:grpSp>
      <p:pic>
        <p:nvPicPr>
          <p:cNvPr id="6" name="Picture 40" descr="3D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6480" y="5572125"/>
            <a:ext cx="1930400" cy="128587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19" y="3212976"/>
            <a:ext cx="683047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336" y="116632"/>
            <a:ext cx="5760640" cy="6685210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endParaRPr lang="en-US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KT_ChanLe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c)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if (c%2==0) 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&lt;&lt;"Yes";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else 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&lt;&lt;"No";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&gt;&gt;y;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KT_ChanLe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(y);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return 0;	</a:t>
            </a:r>
          </a:p>
          <a:p>
            <a:pPr lvl="1"/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6312024" y="548681"/>
            <a:ext cx="5377880" cy="2941151"/>
            <a:chOff x="1295400" y="304800"/>
            <a:chExt cx="7543800" cy="180812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1295400" y="304800"/>
              <a:ext cx="7543800" cy="1619877"/>
            </a:xfrm>
            <a:prstGeom prst="round2DiagRect">
              <a:avLst>
                <a:gd name="adj1" fmla="val 16667"/>
                <a:gd name="adj2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5601" y="466788"/>
              <a:ext cx="7239000" cy="1646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u="sng" dirty="0" err="1"/>
                <a:t>Bài</a:t>
              </a:r>
              <a:r>
                <a:rPr lang="en-US" sz="2800" b="1" i="1" u="sng" dirty="0"/>
                <a:t> 3:</a:t>
              </a:r>
              <a:r>
                <a:rPr lang="en-US" sz="2800" i="1" dirty="0"/>
                <a:t> </a:t>
              </a:r>
              <a:r>
                <a:rPr lang="en-US" sz="2800" i="1" dirty="0" err="1"/>
                <a:t>Viết</a:t>
              </a:r>
              <a:r>
                <a:rPr lang="en-US" sz="2800" i="1" dirty="0"/>
                <a:t> </a:t>
              </a:r>
              <a:r>
                <a:rPr lang="en-US" sz="2800" i="1" dirty="0" err="1"/>
                <a:t>chương</a:t>
              </a:r>
              <a:r>
                <a:rPr lang="en-US" sz="2800" i="1" dirty="0"/>
                <a:t> </a:t>
              </a:r>
              <a:r>
                <a:rPr lang="en-US" sz="2800" i="1" dirty="0" err="1"/>
                <a:t>trình</a:t>
              </a:r>
              <a:r>
                <a:rPr lang="en-US" sz="2800" i="1" dirty="0"/>
                <a:t> </a:t>
              </a:r>
              <a:r>
                <a:rPr lang="en-US" sz="2800" i="1" dirty="0" err="1"/>
                <a:t>nhập</a:t>
              </a:r>
              <a:r>
                <a:rPr lang="en-US" sz="2800" i="1" dirty="0"/>
                <a:t> </a:t>
              </a:r>
              <a:r>
                <a:rPr lang="en-US" sz="2800" i="1" dirty="0" err="1"/>
                <a:t>vào</a:t>
              </a:r>
              <a:r>
                <a:rPr lang="en-US" sz="2800" i="1" dirty="0"/>
                <a:t> 1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nguyên</a:t>
              </a:r>
              <a:r>
                <a:rPr lang="en-US" sz="2800" i="1" dirty="0"/>
                <a:t>. </a:t>
              </a:r>
              <a:r>
                <a:rPr lang="en-US" sz="2800" i="1" dirty="0" err="1"/>
                <a:t>Kiểm</a:t>
              </a:r>
              <a:r>
                <a:rPr lang="en-US" sz="2800" i="1" dirty="0"/>
                <a:t> </a:t>
              </a:r>
              <a:r>
                <a:rPr lang="en-US" sz="2800" i="1" dirty="0" err="1"/>
                <a:t>tra</a:t>
              </a:r>
              <a:r>
                <a:rPr lang="en-US" sz="2800" i="1" dirty="0"/>
                <a:t>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nguyên</a:t>
              </a:r>
              <a:r>
                <a:rPr lang="en-US" sz="2800" i="1" dirty="0"/>
                <a:t> </a:t>
              </a:r>
              <a:r>
                <a:rPr lang="en-US" sz="2800" i="1" dirty="0" err="1"/>
                <a:t>đó</a:t>
              </a:r>
              <a:r>
                <a:rPr lang="en-US" sz="2800" i="1" dirty="0"/>
                <a:t> </a:t>
              </a:r>
              <a:r>
                <a:rPr lang="en-US" sz="2800" i="1" dirty="0" err="1"/>
                <a:t>là</a:t>
              </a:r>
              <a:r>
                <a:rPr lang="en-US" sz="2800" i="1" dirty="0"/>
                <a:t>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chẵn</a:t>
              </a:r>
              <a:r>
                <a:rPr lang="en-US" sz="2800" i="1" dirty="0"/>
                <a:t> hay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? </a:t>
              </a:r>
              <a:r>
                <a:rPr lang="en-US" sz="2800" i="1" dirty="0" err="1"/>
                <a:t>Xuất</a:t>
              </a:r>
              <a:r>
                <a:rPr lang="en-US" sz="2800" i="1" dirty="0"/>
                <a:t> “Yes” </a:t>
              </a:r>
              <a:r>
                <a:rPr lang="en-US" sz="2800" i="1" dirty="0" err="1"/>
                <a:t>nếu</a:t>
              </a:r>
              <a:r>
                <a:rPr lang="en-US" sz="2800" i="1" dirty="0"/>
                <a:t> </a:t>
              </a:r>
              <a:r>
                <a:rPr lang="en-US" sz="2800" i="1" dirty="0" err="1"/>
                <a:t>là</a:t>
              </a:r>
              <a:r>
                <a:rPr lang="en-US" sz="2800" i="1" dirty="0"/>
                <a:t>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chẵn</a:t>
              </a:r>
              <a:r>
                <a:rPr lang="en-US" sz="2800" i="1" dirty="0"/>
                <a:t>, </a:t>
              </a:r>
              <a:r>
                <a:rPr lang="en-US" sz="2800" i="1" dirty="0" err="1"/>
                <a:t>xuất</a:t>
              </a:r>
              <a:r>
                <a:rPr lang="en-US" sz="2800" i="1" dirty="0"/>
                <a:t> “No” </a:t>
              </a:r>
              <a:r>
                <a:rPr lang="en-US" sz="2800" i="1" dirty="0" err="1"/>
                <a:t>nếu</a:t>
              </a:r>
              <a:r>
                <a:rPr lang="en-US" sz="2800" i="1" dirty="0"/>
                <a:t> </a:t>
              </a:r>
              <a:r>
                <a:rPr lang="en-US" sz="2800" i="1" dirty="0" err="1"/>
                <a:t>là</a:t>
              </a:r>
              <a:r>
                <a:rPr lang="en-US" sz="2800" i="1" dirty="0"/>
                <a:t> </a:t>
              </a:r>
              <a:r>
                <a:rPr lang="en-US" sz="2800" i="1" dirty="0" err="1"/>
                <a:t>số</a:t>
              </a:r>
              <a:r>
                <a:rPr lang="en-US" sz="2800" i="1" dirty="0"/>
                <a:t> </a:t>
              </a:r>
              <a:r>
                <a:rPr lang="en-US" sz="2800" i="1" dirty="0" err="1"/>
                <a:t>lẻ</a:t>
              </a:r>
              <a:endParaRPr lang="en-US" sz="2800" dirty="0"/>
            </a:p>
            <a:p>
              <a:pPr algn="just"/>
              <a:endParaRPr lang="en-US" sz="2800" dirty="0"/>
            </a:p>
          </p:txBody>
        </p:sp>
      </p:grpSp>
      <p:pic>
        <p:nvPicPr>
          <p:cNvPr id="6" name="Picture 40" descr="3D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6480" y="5572125"/>
            <a:ext cx="1930400" cy="12858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44" y="3459236"/>
            <a:ext cx="6456608" cy="289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104832" y="2808515"/>
            <a:ext cx="9988827" cy="14642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 marL="465138" indent="-465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Học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 bài.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Xem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trước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: Bài tập và thực hành 6.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514600" y="457200"/>
            <a:ext cx="7086600" cy="2122714"/>
          </a:xfrm>
          <a:prstGeom prst="irregularSeal1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127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HƯỚNG </a:t>
            </a:r>
            <a:r>
              <a:rPr lang="en-US" sz="2800" b="1">
                <a:solidFill>
                  <a:srgbClr val="FF0000"/>
                </a:solidFill>
              </a:rPr>
              <a:t>DẪN VỀ NHÀ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6" action="ppaction://hlinksldjum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7406" y="1988840"/>
            <a:ext cx="11269274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I.   CTC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không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có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giá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trị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trả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về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Thủ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tục</a:t>
            </a:r>
            <a:endParaRPr lang="en-US" sz="5400" b="1" i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47"/>
          <a:stretch/>
        </p:blipFill>
        <p:spPr>
          <a:xfrm>
            <a:off x="329472" y="3861048"/>
            <a:ext cx="653960" cy="52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40292" y="188640"/>
            <a:ext cx="119071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38100">
                  <a:solidFill>
                    <a:srgbClr val="FF66FF"/>
                  </a:solidFill>
                  <a:prstDash val="solid"/>
                </a:ln>
                <a:pattFill prst="wdDnDiag">
                  <a:fgClr>
                    <a:srgbClr val="FF66FF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BÀI HỌC</a:t>
            </a:r>
          </a:p>
        </p:txBody>
      </p:sp>
      <p:sp>
        <p:nvSpPr>
          <p:cNvPr id="14" name="Text Box 2">
            <a:hlinkClick r:id="rId6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2727" y="2924944"/>
            <a:ext cx="10195325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II.  CTC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có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giá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trị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trả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về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Hàm</a:t>
            </a:r>
            <a:endParaRPr lang="en-US" sz="5400" b="1" i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xt Box 2">
            <a:hlinkClick r:id="rId6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424" y="3861048"/>
            <a:ext cx="10195325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III.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Lời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gọi</a:t>
            </a:r>
            <a:endParaRPr lang="en-US" sz="5400" b="1" i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47"/>
          <a:stretch/>
        </p:blipFill>
        <p:spPr>
          <a:xfrm>
            <a:off x="329472" y="4844095"/>
            <a:ext cx="653960" cy="52912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2">
            <a:hlinkClick r:id="rId6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344" y="4878915"/>
            <a:ext cx="10195325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IV.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tập</a:t>
            </a:r>
            <a:endParaRPr lang="en-US" sz="5400" b="1" i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04" y="3454065"/>
            <a:ext cx="3394408" cy="31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hlinkClick r:id="rId3" action="ppaction://hlinksldjum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5400" y="404664"/>
            <a:ext cx="10836545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III.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Lời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gọi</a:t>
            </a:r>
            <a:endParaRPr lang="en-US" sz="5400" b="1" i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Cloud 3"/>
          <p:cNvSpPr/>
          <p:nvPr/>
        </p:nvSpPr>
        <p:spPr>
          <a:xfrm>
            <a:off x="1991544" y="1078695"/>
            <a:ext cx="8280920" cy="4820177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896" y="4581128"/>
            <a:ext cx="3293103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29462" y="497632"/>
            <a:ext cx="5815210" cy="762000"/>
          </a:xfrm>
          <a:prstGeom prst="roundRect">
            <a:avLst/>
          </a:prstGeom>
          <a:solidFill>
            <a:srgbClr val="92D050">
              <a:alpha val="35000"/>
            </a:srgbClr>
          </a:solidFill>
          <a:ln cap="flat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CTC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9336" y="116632"/>
            <a:ext cx="6120680" cy="6685210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conio.h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tinhtong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(float x, float y)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&lt;&lt;“Tong la: ”&lt;&lt;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x+y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tinhtong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(5, 8);	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>
            <a:endCxn id="5" idx="1"/>
          </p:cNvCxnSpPr>
          <p:nvPr/>
        </p:nvCxnSpPr>
        <p:spPr>
          <a:xfrm flipV="1">
            <a:off x="3719736" y="3883296"/>
            <a:ext cx="3528392" cy="14899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248128" y="3426096"/>
            <a:ext cx="4601664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tinhtong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(5, 8);</a:t>
            </a:r>
          </a:p>
        </p:txBody>
      </p:sp>
      <p:pic>
        <p:nvPicPr>
          <p:cNvPr id="6" name="Picture 33" descr="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0" y="5528667"/>
            <a:ext cx="2540000" cy="127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6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246" y="400886"/>
            <a:ext cx="59994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      </a:t>
            </a:r>
          </a:p>
          <a:p>
            <a:pPr marL="0" lvl="1"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tinhtong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y)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tinhtong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(5, 8);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tinhtong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…….,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    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tinhtong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 la: 13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9336" y="116632"/>
            <a:ext cx="5616624" cy="6685210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conio.h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tinhtong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y)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&lt;&lt;“Tong la: ”&lt;&lt;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x+y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tinhtong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(5, 8);	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97985" y="1628800"/>
            <a:ext cx="1198015" cy="10081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2" idx="1"/>
          </p:cNvCxnSpPr>
          <p:nvPr/>
        </p:nvCxnSpPr>
        <p:spPr>
          <a:xfrm flipV="1">
            <a:off x="3722725" y="2601489"/>
            <a:ext cx="2350521" cy="28437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68208" y="2924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64552" y="2924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5960" y="5157192"/>
            <a:ext cx="1625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0256" y="6104909"/>
            <a:ext cx="3791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 err="1">
                <a:latin typeface="Times New Roman" panose="02020603050405020304" pitchFamily="18" charset="0"/>
                <a:cs typeface="Times New Roman" pitchFamily="18" charset="0"/>
              </a:rPr>
              <a:t>tinhtong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5959" y="6074302"/>
            <a:ext cx="2232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2184" y="5166156"/>
            <a:ext cx="4439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tinhtong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y)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951984" y="4941168"/>
            <a:ext cx="5929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128448" y="5649635"/>
            <a:ext cx="0" cy="42466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0776520" y="5668629"/>
            <a:ext cx="0" cy="42466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29462" y="497632"/>
            <a:ext cx="5815210" cy="762000"/>
          </a:xfrm>
          <a:prstGeom prst="roundRect">
            <a:avLst/>
          </a:prstGeom>
          <a:solidFill>
            <a:srgbClr val="92D050">
              <a:alpha val="35000"/>
            </a:srgbClr>
          </a:solidFill>
          <a:ln cap="flat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CTC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9336" y="116632"/>
            <a:ext cx="6120680" cy="6685210"/>
          </a:xfrm>
          <a:prstGeom prst="roundRect">
            <a:avLst/>
          </a:prstGeom>
          <a:noFill/>
          <a:ln>
            <a:solidFill>
              <a:srgbClr val="CC3300">
                <a:alpha val="6078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conio.h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Tinh_Tong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2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= a + b;</a:t>
            </a:r>
          </a:p>
          <a:p>
            <a:pPr lvl="2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return s;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 </a:t>
            </a:r>
          </a:p>
          <a:p>
            <a:pPr lvl="1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2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Tinh_Tong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( 2 , 3 );</a:t>
            </a:r>
          </a:p>
          <a:p>
            <a:pPr lvl="2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&lt;&lt;“Tong la: ”&lt;&lt;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71864" y="3883296"/>
            <a:ext cx="2376264" cy="16339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53044" y="3409129"/>
            <a:ext cx="4746455" cy="94833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gọi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 = </a:t>
            </a:r>
            <a:r>
              <a:rPr lang="en-US" sz="2800" dirty="0" err="1">
                <a:solidFill>
                  <a:schemeClr val="tx1"/>
                </a:solidFill>
              </a:rPr>
              <a:t>Tinh_Tong</a:t>
            </a:r>
            <a:r>
              <a:rPr lang="en-US" sz="2800" dirty="0">
                <a:solidFill>
                  <a:schemeClr val="tx1"/>
                </a:solidFill>
              </a:rPr>
              <a:t>(2, 3);</a:t>
            </a:r>
          </a:p>
        </p:txBody>
      </p:sp>
      <p:pic>
        <p:nvPicPr>
          <p:cNvPr id="8" name="Picture 40" descr="3D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5323573"/>
            <a:ext cx="1930400" cy="128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246" y="400886"/>
            <a:ext cx="59994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      </a:t>
            </a:r>
          </a:p>
          <a:p>
            <a:pPr marL="0" lvl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Tinh_Tong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Tinh_Tong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( 2 , 3 );</a:t>
            </a: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Tinh_Tong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…….,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    </a:t>
            </a: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Tinh_Tong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 la: 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9336" y="116632"/>
            <a:ext cx="5616624" cy="6685210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#include&lt;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conio.h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namespace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Tinh_Tong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2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= a + b;</a:t>
            </a:r>
          </a:p>
          <a:p>
            <a:pPr lvl="2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return s;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 </a:t>
            </a:r>
          </a:p>
          <a:p>
            <a:pPr lvl="1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2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Tinh_Tong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( 2 , 3 );</a:t>
            </a:r>
          </a:p>
          <a:p>
            <a:pPr lvl="2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&lt;&lt;“Tong la: ”&lt;&lt;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015880" y="1628800"/>
            <a:ext cx="1080120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722725" y="2492896"/>
            <a:ext cx="2350521" cy="29523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68208" y="2924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64552" y="2924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5960" y="5157192"/>
            <a:ext cx="1625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8168" y="6104909"/>
            <a:ext cx="4583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Tinh_Tong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( 2 ,    3 );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5959" y="6074302"/>
            <a:ext cx="2232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2184" y="5166156"/>
            <a:ext cx="4439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Tinh_Tong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a,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951984" y="4941168"/>
            <a:ext cx="5929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272464" y="5649635"/>
            <a:ext cx="0" cy="42466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064552" y="5668629"/>
            <a:ext cx="0" cy="42466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040216" y="5668629"/>
            <a:ext cx="0" cy="42466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5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tải xuống.jpg">
            <a:extLst>
              <a:ext uri="{FF2B5EF4-FFF2-40B4-BE49-F238E27FC236}">
                <a16:creationId xmlns:a16="http://schemas.microsoft.com/office/drawing/2014/main" id="{72BF87BE-1097-400A-8BC7-C7C69196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797152"/>
            <a:ext cx="2339752" cy="21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052736"/>
            <a:ext cx="11605815" cy="10085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f-ZA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af-ZA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f-ZA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chương trình tìm số nhỏ nhất trong 3 số. </a:t>
            </a:r>
            <a:r>
              <a:rPr lang="af-ZA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(xây dựng hàm tính giá trị nhỏ nhất của 2 số)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11188" y="2277294"/>
            <a:ext cx="7777162" cy="10795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af-Z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 sử x = 3, y = 7</a:t>
            </a:r>
            <a:br>
              <a:rPr lang="af-Z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f-Z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số nhỏ nhất là x = 3.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079776" y="2663340"/>
            <a:ext cx="6133107" cy="2107759"/>
          </a:xfrm>
          <a:prstGeom prst="cloudCallout">
            <a:avLst>
              <a:gd name="adj1" fmla="val -44912"/>
              <a:gd name="adj2" fmla="val 69954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f-ZA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biết được số nhỏ nhất?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188" y="4275515"/>
            <a:ext cx="112454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</a:t>
            </a:r>
            <a:r>
              <a:rPr lang="af-Z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2 số. Nếu x &lt; y thì số nhỏ nhất là x, ngược lại số nhỏ nhất là y.</a:t>
            </a:r>
          </a:p>
        </p:txBody>
      </p:sp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344" y="361522"/>
            <a:ext cx="10195325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IV.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tập</a:t>
            </a:r>
            <a:endParaRPr lang="en-US" sz="5400" b="1" i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5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5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13005" y="332656"/>
            <a:ext cx="6240016" cy="171034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f-ZA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con tìm số nhỏ nhất trong 2 số</a:t>
            </a:r>
            <a:endParaRPr lang="af-ZA" alt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44681" y="1916832"/>
            <a:ext cx="5976664" cy="3960440"/>
          </a:xfrm>
          <a:prstGeom prst="roundRect">
            <a:avLst/>
          </a:prstGeom>
          <a:noFill/>
          <a:ln>
            <a:solidFill>
              <a:srgbClr val="FF000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float Min(float x, float y)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float min;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if (x&lt;y) min=x; else min=y;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return min;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8478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ĐẠI HỌC THÁI NGUYÊN TRƯỜNG ĐẠI HỌC SƯ PHẠM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Trò chơi điện thoại lon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1. Mạng máy tính là gì?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1. Mạng máy tính là gì?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1. Mạng máy tính là gì?&amp;quot;&quot;/&gt;&lt;property id=&quot;20307&quot; value=&quot;260&quot;/&gt;&lt;/object&gt;&lt;object type=&quot;3&quot; unique_id=&quot;10172&quot;&gt;&lt;property id=&quot;20148&quot; value=&quot;5&quot;/&gt;&lt;property id=&quot;20300&quot; value=&quot;Slide 2&quot;/&gt;&lt;property id=&quot;20307&quot; value=&quot;266&quot;/&gt;&lt;/object&gt;&lt;object type=&quot;3&quot; unique_id=&quot;10173&quot;&gt;&lt;property id=&quot;20148&quot; value=&quot;5&quot;/&gt;&lt;property id=&quot;20300&quot; value=&quot;Slide 10 - &amp;quot;2. Phương tiện và giao thức truyền thông của mạng máy tính&amp;quot;&quot;/&gt;&lt;property id=&quot;20307&quot; value=&quot;265&quot;/&gt;&lt;/object&gt;&lt;object type=&quot;3&quot; unique_id=&quot;10174&quot;&gt;&lt;property id=&quot;20148&quot; value=&quot;5&quot;/&gt;&lt;property id=&quot;20300&quot; value=&quot;Slide 11 - &amp;quot;2. Phương tiện và giao thức truyền thông của mạng máy tính&amp;quot;&quot;/&gt;&lt;property id=&quot;20307&quot; value=&quot;264&quot;/&gt;&lt;/object&gt;&lt;object type=&quot;3&quot; unique_id=&quot;10175&quot;&gt;&lt;property id=&quot;20148&quot; value=&quot;5&quot;/&gt;&lt;property id=&quot;20300&quot; value=&quot;Slide 12 - &amp;quot;2. Phương tiện và giao thức truyền thông của mạng máy tính&amp;quot;&quot;/&gt;&lt;property id=&quot;20307&quot; value=&quot;267&quot;/&gt;&lt;/object&gt;&lt;object type=&quot;3&quot; unique_id=&quot;10176&quot;&gt;&lt;property id=&quot;20148&quot; value=&quot;5&quot;/&gt;&lt;property id=&quot;20300&quot; value=&quot;Slide 13 - &amp;quot;2. Phương tiện và giao thức truyền thông của mạng máy tính&amp;quot;&quot;/&gt;&lt;property id=&quot;20307&quot; value=&quot;268&quot;/&gt;&lt;/object&gt;&lt;object type=&quot;3&quot; unique_id=&quot;10181&quot;&gt;&lt;property id=&quot;20148&quot; value=&quot;5&quot;/&gt;&lt;property id=&quot;20300&quot; value=&quot;Slide 15 - &amp;quot;Ưu, nhược điểm của các kiểu bố trí mạng&amp;quot;&quot;/&gt;&lt;property id=&quot;20307&quot; value=&quot;286&quot;/&gt;&lt;/object&gt;&lt;object type=&quot;3&quot; unique_id=&quot;10182&quot;&gt;&lt;property id=&quot;20148&quot; value=&quot;5&quot;/&gt;&lt;property id=&quot;20300&quot; value=&quot;Slide 16 - &amp;quot;2. Phương tiện và giao thức truyền thông của mạng máy tính&amp;quot;&quot;/&gt;&lt;property id=&quot;20307&quot; value=&quot;271&quot;/&gt;&lt;/object&gt;&lt;object type=&quot;3&quot; unique_id=&quot;10183&quot;&gt;&lt;property id=&quot;20148&quot; value=&quot;5&quot;/&gt;&lt;property id=&quot;20300&quot; value=&quot;Slide 17 - &amp;quot;2. Phương tiện và giao thức truyền thông của mạng máy tính&amp;quot;&quot;/&gt;&lt;property id=&quot;20307&quot; value=&quot;272&quot;/&gt;&lt;/object&gt;&lt;object type=&quot;3&quot; unique_id=&quot;10184&quot;&gt;&lt;property id=&quot;20148&quot; value=&quot;5&quot;/&gt;&lt;property id=&quot;20300&quot; value=&quot;Slide 18 - &amp;quot;2. Phương tiện và giao thức truyền thông của mạng máy tính&amp;quot;&quot;/&gt;&lt;property id=&quot;20307&quot; value=&quot;273&quot;/&gt;&lt;/object&gt;&lt;object type=&quot;3&quot; unique_id=&quot;10185&quot;&gt;&lt;property id=&quot;20148&quot; value=&quot;5&quot;/&gt;&lt;property id=&quot;20300&quot; value=&quot;Slide 19 - &amp;quot;2. Phương tiện và giao thức truyền thông của mạng máy tính&amp;quot;&quot;/&gt;&lt;property id=&quot;20307&quot; value=&quot;274&quot;/&gt;&lt;/object&gt;&lt;object type=&quot;3&quot; unique_id=&quot;10186&quot;&gt;&lt;property id=&quot;20148&quot; value=&quot;5&quot;/&gt;&lt;property id=&quot;20300&quot; value=&quot;Slide 20 - &amp;quot;2. Phương tiện và giao thức truyền thông của mạng máy tính&amp;quot;&quot;/&gt;&lt;property id=&quot;20307&quot; value=&quot;283&quot;/&gt;&lt;/object&gt;&lt;object type=&quot;3&quot; unique_id=&quot;10187&quot;&gt;&lt;property id=&quot;20148&quot; value=&quot;5&quot;/&gt;&lt;property id=&quot;20300&quot; value=&quot;Slide 21 - &amp;quot;2. Phương tiện và giao thức truyền thông của mạng máy tính&amp;quot;&quot;/&gt;&lt;property id=&quot;20307&quot; value=&quot;278&quot;/&gt;&lt;/object&gt;&lt;object type=&quot;3&quot; unique_id=&quot;10188&quot;&gt;&lt;property id=&quot;20148&quot; value=&quot;5&quot;/&gt;&lt;property id=&quot;20300&quot; value=&quot;Slide 22&quot;/&gt;&lt;property id=&quot;20307&quot; value=&quot;279&quot;/&gt;&lt;/object&gt;&lt;object type=&quot;3&quot; unique_id=&quot;10189&quot;&gt;&lt;property id=&quot;20148&quot; value=&quot;5&quot;/&gt;&lt;property id=&quot;20300&quot; value=&quot;Slide 26 - &amp;quot;3. Phân loại mạng máy tính&amp;quot;&quot;/&gt;&lt;property id=&quot;20307&quot; value=&quot;280&quot;/&gt;&lt;/object&gt;&lt;object type=&quot;3&quot; unique_id=&quot;10190&quot;&gt;&lt;property id=&quot;20148&quot; value=&quot;5&quot;/&gt;&lt;property id=&quot;20300&quot; value=&quot;Slide 23 - &amp;quot;3. Phân loại mạng máy tính&amp;quot;&quot;/&gt;&lt;property id=&quot;20307&quot; value=&quot;282&quot;/&gt;&lt;/object&gt;&lt;object type=&quot;3&quot; unique_id=&quot;10191&quot;&gt;&lt;property id=&quot;20148&quot; value=&quot;5&quot;/&gt;&lt;property id=&quot;20300&quot; value=&quot;Slide 27 - &amp;quot;4. Các mô hình mạng&amp;quot;&quot;/&gt;&lt;property id=&quot;20307&quot; value=&quot;281&quot;/&gt;&lt;/object&gt;&lt;object type=&quot;3&quot; unique_id=&quot;10193&quot;&gt;&lt;property id=&quot;20148&quot; value=&quot;5&quot;/&gt;&lt;property id=&quot;20300&quot; value=&quot;Slide 28 - &amp;quot;Củng cố kiến thức&amp;quot;&quot;/&gt;&lt;property id=&quot;20307&quot; value=&quot;285&quot;/&gt;&lt;/object&gt;&lt;object type=&quot;3&quot; unique_id=&quot;10284&quot;&gt;&lt;property id=&quot;20148&quot; value=&quot;5&quot;/&gt;&lt;property id=&quot;20300&quot; value=&quot;Slide 29&quot;/&gt;&lt;property id=&quot;20307&quot; value=&quot;287&quot;/&gt;&lt;/object&gt;&lt;object type=&quot;3&quot; unique_id=&quot;10369&quot;&gt;&lt;property id=&quot;20148&quot; value=&quot;5&quot;/&gt;&lt;property id=&quot;20300&quot; value=&quot;Slide 24 - &amp;quot;3. Phân loại mạng máy tính&amp;quot;&quot;/&gt;&lt;property id=&quot;20307&quot; value=&quot;288&quot;/&gt;&lt;/object&gt;&lt;object type=&quot;3&quot; unique_id=&quot;10515&quot;&gt;&lt;property id=&quot;20148&quot; value=&quot;5&quot;/&gt;&lt;property id=&quot;20300&quot; value=&quot;Slide 7 - &amp;quot;1. Mạng máy tính là gì?&amp;quot;&quot;/&gt;&lt;property id=&quot;20307&quot; value=&quot;289&quot;/&gt;&lt;/object&gt;&lt;object type=&quot;3&quot; unique_id=&quot;10516&quot;&gt;&lt;property id=&quot;20148&quot; value=&quot;5&quot;/&gt;&lt;property id=&quot;20300&quot; value=&quot;Slide 8 - &amp;quot;Trò chơi điện thoại lon&amp;quot;&quot;/&gt;&lt;property id=&quot;20307&quot; value=&quot;290&quot;/&gt;&lt;/object&gt;&lt;object type=&quot;3&quot; unique_id=&quot;10517&quot;&gt;&lt;property id=&quot;20148&quot; value=&quot;5&quot;/&gt;&lt;property id=&quot;20300&quot; value=&quot;Slide 9 - &amp;quot;2. Phương tiện và giao thức truyền thông của mạng máy tính&amp;quot;&quot;/&gt;&lt;property id=&quot;20307&quot; value=&quot;291&quot;/&gt;&lt;/object&gt;&lt;object type=&quot;3&quot; unique_id=&quot;10646&quot;&gt;&lt;property id=&quot;20148&quot; value=&quot;5&quot;/&gt;&lt;property id=&quot;20300&quot; value=&quot;Slide 14 - &amp;quot;2. Phương tiện và giao thức truyền thông của mạng máy tính&amp;quot;&quot;/&gt;&lt;property id=&quot;20307&quot; value=&quot;292&quot;/&gt;&lt;/object&gt;&lt;object type=&quot;3&quot; unique_id=&quot;10744&quot;&gt;&lt;property id=&quot;20148&quot; value=&quot;5&quot;/&gt;&lt;property id=&quot;20300&quot; value=&quot;Slide 25 - &amp;quot;3. Phân loại mạng máy tính&amp;quot;&quot;/&gt;&lt;property id=&quot;20307&quot; value=&quot;29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14F729-07A5-49EF-8110-660EB666E12E}&quot;/&gt;&lt;filename val=&quot;C:\Documents and Settings\Vantan2410\My Documents\My Adobe Presentations\Nganh RK_Luyen\data\asimages\{C514F729-07A5-49EF-8110-660EB666E12E}.png&quot;/&gt;&lt;hasEffects val=&quot;1&quot;/&gt;&lt;left val=&quot;165.75&quot;/&gt;&lt;top val=&quot;184.5&quot;/&gt;&lt;width val=&quot;316.5&quot;/&gt;&lt;height val=&quot;73.5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14F729-07A5-49EF-8110-660EB666E12E}&quot;/&gt;&lt;filename val=&quot;C:\Documents and Settings\Vantan2410\My Documents\My Adobe Presentations\Nganh RK_Luyen\data\asimages\{C514F729-07A5-49EF-8110-660EB666E12E}.png&quot;/&gt;&lt;hasEffects val=&quot;1&quot;/&gt;&lt;left val=&quot;165.75&quot;/&gt;&lt;top val=&quot;184.5&quot;/&gt;&lt;width val=&quot;316.5&quot;/&gt;&lt;height val=&quot;73.5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14F729-07A5-49EF-8110-660EB666E12E}&quot;/&gt;&lt;filename val=&quot;C:\Documents and Settings\Vantan2410\My Documents\My Adobe Presentations\Nganh RK_Luyen\data\asimages\{C514F729-07A5-49EF-8110-660EB666E12E}.png&quot;/&gt;&lt;hasEffects val=&quot;1&quot;/&gt;&lt;left val=&quot;165.75&quot;/&gt;&lt;top val=&quot;184.5&quot;/&gt;&lt;width val=&quot;316.5&quot;/&gt;&lt;height val=&quot;73.5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14F729-07A5-49EF-8110-660EB666E12E}&quot;/&gt;&lt;filename val=&quot;C:\Documents and Settings\Vantan2410\My Documents\My Adobe Presentations\Nganh RK_Luyen\data\asimages\{C514F729-07A5-49EF-8110-660EB666E12E}.png&quot;/&gt;&lt;hasEffects val=&quot;1&quot;/&gt;&lt;left val=&quot;165.75&quot;/&gt;&lt;top val=&quot;184.5&quot;/&gt;&lt;width val=&quot;316.5&quot;/&gt;&lt;height val=&quot;73.5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14F729-07A5-49EF-8110-660EB666E12E}&quot;/&gt;&lt;filename val=&quot;C:\Documents and Settings\Vantan2410\My Documents\My Adobe Presentations\Nganh RK_Luyen\data\asimages\{C514F729-07A5-49EF-8110-660EB666E12E}.png&quot;/&gt;&lt;hasEffects val=&quot;1&quot;/&gt;&lt;left val=&quot;165.75&quot;/&gt;&lt;top val=&quot;184.5&quot;/&gt;&lt;width val=&quot;316.5&quot;/&gt;&lt;height val=&quot;73.5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14F729-07A5-49EF-8110-660EB666E12E}&quot;/&gt;&lt;filename val=&quot;C:\Documents and Settings\Vantan2410\My Documents\My Adobe Presentations\Nganh RK_Luyen\data\asimages\{C514F729-07A5-49EF-8110-660EB666E12E}.png&quot;/&gt;&lt;hasEffects val=&quot;1&quot;/&gt;&lt;left val=&quot;165.75&quot;/&gt;&lt;top val=&quot;184.5&quot;/&gt;&lt;width val=&quot;316.5&quot;/&gt;&lt;height val=&quot;73.5&quot;/&gt;&lt;/ThreeDShapeInfo&gt;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C33FFE8-7E32-4380-B531-A2883BECE156}" vid="{7A821A0A-51D1-42D3-BFDE-14690624A4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3950</TotalTime>
  <Words>1340</Words>
  <Application>Microsoft Office PowerPoint</Application>
  <PresentationFormat>Widescreen</PresentationFormat>
  <Paragraphs>224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ĐẠI HỌC THÁI NGUYÊN TRƯỜNG ĐẠI HỌC SƯ PHẠM</dc:title>
  <dc:creator>Nguyen</dc:creator>
  <cp:lastModifiedBy>Thi Hồ</cp:lastModifiedBy>
  <cp:revision>203</cp:revision>
  <dcterms:created xsi:type="dcterms:W3CDTF">2017-09-24T07:14:48Z</dcterms:created>
  <dcterms:modified xsi:type="dcterms:W3CDTF">2022-03-22T14:51:43Z</dcterms:modified>
</cp:coreProperties>
</file>